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charset="1" panose="020B0503050000020004"/>
      <p:regular r:id="rId10"/>
    </p:embeddedFont>
    <p:embeddedFont>
      <p:font typeface="Fira Sans Bold" charset="1" panose="020B0803050000020004"/>
      <p:regular r:id="rId11"/>
    </p:embeddedFont>
    <p:embeddedFont>
      <p:font typeface="Fira Sans Italics" charset="1" panose="020B0503050000020004"/>
      <p:regular r:id="rId12"/>
    </p:embeddedFont>
    <p:embeddedFont>
      <p:font typeface="Fira Sans Bold Italics" charset="1" panose="020B0803050000020004"/>
      <p:regular r:id="rId13"/>
    </p:embeddedFont>
    <p:embeddedFont>
      <p:font typeface="Fira Sans Thin" charset="1" panose="020B0303050000020004"/>
      <p:regular r:id="rId14"/>
    </p:embeddedFont>
    <p:embeddedFont>
      <p:font typeface="Fira Sans Thin Italics" charset="1" panose="020B0303050000020004"/>
      <p:regular r:id="rId15"/>
    </p:embeddedFont>
    <p:embeddedFont>
      <p:font typeface="Fira Sans Extra-Light" charset="1" panose="020B0403050000020004"/>
      <p:regular r:id="rId16"/>
    </p:embeddedFont>
    <p:embeddedFont>
      <p:font typeface="Fira Sans Extra-Light Italics" charset="1" panose="020B0403050000020004"/>
      <p:regular r:id="rId17"/>
    </p:embeddedFont>
    <p:embeddedFont>
      <p:font typeface="Fira Sans Light" charset="1" panose="020B0403050000020004"/>
      <p:regular r:id="rId18"/>
    </p:embeddedFont>
    <p:embeddedFont>
      <p:font typeface="Fira Sans Light Italics" charset="1" panose="020B0403050000020004"/>
      <p:regular r:id="rId19"/>
    </p:embeddedFont>
    <p:embeddedFont>
      <p:font typeface="Fira Sans Medium" charset="1" panose="020B0603050000020004"/>
      <p:regular r:id="rId20"/>
    </p:embeddedFont>
    <p:embeddedFont>
      <p:font typeface="Fira Sans Medium Italics" charset="1" panose="020B0603050000020004"/>
      <p:regular r:id="rId21"/>
    </p:embeddedFont>
    <p:embeddedFont>
      <p:font typeface="Fira Sans Semi-Bold" charset="1" panose="020B0603050000020004"/>
      <p:regular r:id="rId22"/>
    </p:embeddedFont>
    <p:embeddedFont>
      <p:font typeface="Fira Sans Semi-Bold Italics" charset="1" panose="020B0703050000020004"/>
      <p:regular r:id="rId23"/>
    </p:embeddedFont>
    <p:embeddedFont>
      <p:font typeface="Fira Sans Ultra-Bold" charset="1" panose="020B0903050000020004"/>
      <p:regular r:id="rId24"/>
    </p:embeddedFont>
    <p:embeddedFont>
      <p:font typeface="Fira Sans Ultra-Bold Italics" charset="1" panose="020B0903050000020004"/>
      <p:regular r:id="rId25"/>
    </p:embeddedFont>
    <p:embeddedFont>
      <p:font typeface="Fira Sans Heavy" charset="1" panose="020B0A03050000020004"/>
      <p:regular r:id="rId26"/>
    </p:embeddedFont>
    <p:embeddedFont>
      <p:font typeface="Fira Sans Heavy Italics" charset="1" panose="020B0A0305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www.linkedin.com/in/jahanvi-tharu-53a246203/"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https://www.figma.com/file/LNUqEGS5c3FkIXYU7ZsoSh/Dashboad?type=design&amp;node-id=0%3A1&amp;mode=design&amp;t=qEqiGvaHoSTz5bwf-1" TargetMode="External" Type="http://schemas.openxmlformats.org/officeDocument/2006/relationships/hyperlink"/><Relationship Id="rId5" Target="../media/image14.png" Type="http://schemas.openxmlformats.org/officeDocument/2006/relationships/image"/><Relationship Id="rId6" Target="../media/image1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06841" y="-144637"/>
            <a:ext cx="10786223" cy="10576274"/>
            <a:chOff x="0" y="0"/>
            <a:chExt cx="14381630" cy="14101698"/>
          </a:xfrm>
        </p:grpSpPr>
        <p:sp>
          <p:nvSpPr>
            <p:cNvPr name="Freeform 3" id="3"/>
            <p:cNvSpPr/>
            <p:nvPr/>
          </p:nvSpPr>
          <p:spPr>
            <a:xfrm flipH="false" flipV="false" rot="0">
              <a:off x="0" y="7042815"/>
              <a:ext cx="12363028" cy="7058883"/>
            </a:xfrm>
            <a:custGeom>
              <a:avLst/>
              <a:gdLst/>
              <a:ahLst/>
              <a:cxnLst/>
              <a:rect r="r" b="b" t="t" l="l"/>
              <a:pathLst>
                <a:path h="7058883" w="12363028">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2018602" y="0"/>
              <a:ext cx="12363028" cy="7058883"/>
            </a:xfrm>
            <a:custGeom>
              <a:avLst/>
              <a:gdLst/>
              <a:ahLst/>
              <a:cxnLst/>
              <a:rect r="r" b="b" t="t" l="l"/>
              <a:pathLst>
                <a:path h="7058883" w="12363028">
                  <a:moveTo>
                    <a:pt x="0" y="0"/>
                  </a:moveTo>
                  <a:lnTo>
                    <a:pt x="12363028" y="0"/>
                  </a:lnTo>
                  <a:lnTo>
                    <a:pt x="12363028" y="7058883"/>
                  </a:lnTo>
                  <a:lnTo>
                    <a:pt x="0" y="7058883"/>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AutoShape 5" id="5"/>
          <p:cNvSpPr/>
          <p:nvPr/>
        </p:nvSpPr>
        <p:spPr>
          <a:xfrm flipH="true">
            <a:off x="1028700" y="5711490"/>
            <a:ext cx="10211441" cy="0"/>
          </a:xfrm>
          <a:prstGeom prst="line">
            <a:avLst/>
          </a:prstGeom>
          <a:ln cap="rnd" w="28575">
            <a:solidFill>
              <a:srgbClr val="86C7ED"/>
            </a:solidFill>
            <a:prstDash val="solid"/>
            <a:headEnd type="none" len="sm" w="sm"/>
            <a:tailEnd type="none" len="sm" w="sm"/>
          </a:ln>
        </p:spPr>
      </p:sp>
      <p:grpSp>
        <p:nvGrpSpPr>
          <p:cNvPr name="Group 6" id="6"/>
          <p:cNvGrpSpPr/>
          <p:nvPr/>
        </p:nvGrpSpPr>
        <p:grpSpPr>
          <a:xfrm rot="0">
            <a:off x="-9401127" y="8681862"/>
            <a:ext cx="15741700" cy="3210276"/>
            <a:chOff x="0" y="0"/>
            <a:chExt cx="26342280" cy="5372100"/>
          </a:xfrm>
        </p:grpSpPr>
        <p:sp>
          <p:nvSpPr>
            <p:cNvPr name="Freeform 7" id="7"/>
            <p:cNvSpPr/>
            <p:nvPr/>
          </p:nvSpPr>
          <p:spPr>
            <a:xfrm flipH="false" flipV="false" rot="0">
              <a:off x="0" y="0"/>
              <a:ext cx="26342280" cy="5372100"/>
            </a:xfrm>
            <a:custGeom>
              <a:avLst/>
              <a:gdLst/>
              <a:ahLst/>
              <a:cxnLst/>
              <a:rect r="r" b="b" t="t" l="l"/>
              <a:pathLst>
                <a:path h="5372100" w="26342280">
                  <a:moveTo>
                    <a:pt x="24791611" y="0"/>
                  </a:moveTo>
                  <a:lnTo>
                    <a:pt x="1550670" y="0"/>
                  </a:lnTo>
                  <a:lnTo>
                    <a:pt x="0" y="2686050"/>
                  </a:lnTo>
                  <a:lnTo>
                    <a:pt x="1550670" y="5372100"/>
                  </a:lnTo>
                  <a:lnTo>
                    <a:pt x="24791611" y="5372100"/>
                  </a:lnTo>
                  <a:lnTo>
                    <a:pt x="26342280" y="2686050"/>
                  </a:lnTo>
                  <a:lnTo>
                    <a:pt x="24791611" y="0"/>
                  </a:lnTo>
                  <a:close/>
                </a:path>
              </a:pathLst>
            </a:custGeom>
            <a:solidFill>
              <a:srgbClr val="A066CB"/>
            </a:solidFill>
          </p:spPr>
        </p:sp>
      </p:grpSp>
      <p:sp>
        <p:nvSpPr>
          <p:cNvPr name="Freeform 8" id="8"/>
          <p:cNvSpPr/>
          <p:nvPr/>
        </p:nvSpPr>
        <p:spPr>
          <a:xfrm flipH="false" flipV="false" rot="0">
            <a:off x="1028700" y="9198718"/>
            <a:ext cx="1000805" cy="571427"/>
          </a:xfrm>
          <a:custGeom>
            <a:avLst/>
            <a:gdLst/>
            <a:ahLst/>
            <a:cxnLst/>
            <a:rect r="r" b="b" t="t" l="l"/>
            <a:pathLst>
              <a:path h="571427" w="1000805">
                <a:moveTo>
                  <a:pt x="0" y="0"/>
                </a:moveTo>
                <a:lnTo>
                  <a:pt x="1000805" y="0"/>
                </a:lnTo>
                <a:lnTo>
                  <a:pt x="1000805" y="571427"/>
                </a:lnTo>
                <a:lnTo>
                  <a:pt x="0" y="571427"/>
                </a:lnTo>
                <a:lnTo>
                  <a:pt x="0" y="0"/>
                </a:lnTo>
                <a:close/>
              </a:path>
            </a:pathLst>
          </a:custGeom>
          <a:blipFill>
            <a:blip r:embed="rId4">
              <a:extLst>
                <a:ext uri="{96DAC541-7B7A-43D3-8B79-37D633B846F1}">
                  <asvg:svgBlip xmlns:asvg="http://schemas.microsoft.com/office/drawing/2016/SVG/main" r:embed="rId5"/>
                </a:ext>
              </a:extLst>
            </a:blip>
            <a:stretch>
              <a:fillRect l="0" t="-51576" r="0" b="0"/>
            </a:stretch>
          </a:blipFill>
        </p:spPr>
      </p:sp>
      <p:grpSp>
        <p:nvGrpSpPr>
          <p:cNvPr name="Group 9" id="9"/>
          <p:cNvGrpSpPr/>
          <p:nvPr/>
        </p:nvGrpSpPr>
        <p:grpSpPr>
          <a:xfrm rot="0">
            <a:off x="1028700" y="1739955"/>
            <a:ext cx="10211441" cy="2668089"/>
            <a:chOff x="0" y="0"/>
            <a:chExt cx="13615255" cy="3557452"/>
          </a:xfrm>
        </p:grpSpPr>
        <p:sp>
          <p:nvSpPr>
            <p:cNvPr name="TextBox 10" id="10"/>
            <p:cNvSpPr txBox="true"/>
            <p:nvPr/>
          </p:nvSpPr>
          <p:spPr>
            <a:xfrm rot="0">
              <a:off x="0" y="0"/>
              <a:ext cx="13615255" cy="2656819"/>
            </a:xfrm>
            <a:prstGeom prst="rect">
              <a:avLst/>
            </a:prstGeom>
          </p:spPr>
          <p:txBody>
            <a:bodyPr anchor="t" rtlCol="false" tIns="0" lIns="0" bIns="0" rIns="0">
              <a:spAutoFit/>
            </a:bodyPr>
            <a:lstStyle/>
            <a:p>
              <a:pPr>
                <a:lnSpc>
                  <a:spcPts val="15689"/>
                </a:lnSpc>
              </a:pPr>
              <a:r>
                <a:rPr lang="en-US" sz="13074" spc="392">
                  <a:solidFill>
                    <a:srgbClr val="1836B2"/>
                  </a:solidFill>
                  <a:latin typeface="Fira Sans Bold"/>
                </a:rPr>
                <a:t>TECHLANE.AI</a:t>
              </a:r>
            </a:p>
          </p:txBody>
        </p:sp>
        <p:sp>
          <p:nvSpPr>
            <p:cNvPr name="TextBox 11" id="11"/>
            <p:cNvSpPr txBox="true"/>
            <p:nvPr/>
          </p:nvSpPr>
          <p:spPr>
            <a:xfrm rot="0">
              <a:off x="0" y="2883722"/>
              <a:ext cx="13615255" cy="673730"/>
            </a:xfrm>
            <a:prstGeom prst="rect">
              <a:avLst/>
            </a:prstGeom>
          </p:spPr>
          <p:txBody>
            <a:bodyPr anchor="t" rtlCol="false" tIns="0" lIns="0" bIns="0" rIns="0">
              <a:spAutoFit/>
            </a:bodyPr>
            <a:lstStyle/>
            <a:p>
              <a:pPr>
                <a:lnSpc>
                  <a:spcPts val="3922"/>
                </a:lnSpc>
              </a:pPr>
              <a:r>
                <a:rPr lang="en-US" sz="3268" spc="98">
                  <a:solidFill>
                    <a:srgbClr val="A066CB"/>
                  </a:solidFill>
                  <a:latin typeface="Fira Sans Ultra-Bold"/>
                </a:rPr>
                <a:t>UI/UX design for the AI product's dashboard</a:t>
              </a:r>
            </a:p>
          </p:txBody>
        </p:sp>
      </p:grpSp>
      <p:grpSp>
        <p:nvGrpSpPr>
          <p:cNvPr name="Group 12" id="12"/>
          <p:cNvGrpSpPr/>
          <p:nvPr/>
        </p:nvGrpSpPr>
        <p:grpSpPr>
          <a:xfrm rot="0">
            <a:off x="1028700" y="6189218"/>
            <a:ext cx="10211441" cy="2179960"/>
            <a:chOff x="0" y="0"/>
            <a:chExt cx="13615255" cy="2906613"/>
          </a:xfrm>
        </p:grpSpPr>
        <p:sp>
          <p:nvSpPr>
            <p:cNvPr name="TextBox 13" id="13"/>
            <p:cNvSpPr txBox="true"/>
            <p:nvPr/>
          </p:nvSpPr>
          <p:spPr>
            <a:xfrm rot="0">
              <a:off x="0" y="-47625"/>
              <a:ext cx="13615255" cy="547158"/>
            </a:xfrm>
            <a:prstGeom prst="rect">
              <a:avLst/>
            </a:prstGeom>
          </p:spPr>
          <p:txBody>
            <a:bodyPr anchor="t" rtlCol="false" tIns="0" lIns="0" bIns="0" rIns="0">
              <a:spAutoFit/>
            </a:bodyPr>
            <a:lstStyle/>
            <a:p>
              <a:pPr>
                <a:lnSpc>
                  <a:spcPts val="3499"/>
                </a:lnSpc>
              </a:pPr>
              <a:r>
                <a:rPr lang="en-US" sz="2499" spc="12">
                  <a:solidFill>
                    <a:srgbClr val="000000"/>
                  </a:solidFill>
                  <a:latin typeface="Fira Sans Bold"/>
                </a:rPr>
                <a:t> Jahanvi Tharu</a:t>
              </a:r>
            </a:p>
          </p:txBody>
        </p:sp>
        <p:sp>
          <p:nvSpPr>
            <p:cNvPr name="TextBox 14" id="14"/>
            <p:cNvSpPr txBox="true"/>
            <p:nvPr/>
          </p:nvSpPr>
          <p:spPr>
            <a:xfrm rot="0">
              <a:off x="0" y="863815"/>
              <a:ext cx="13615255" cy="547158"/>
            </a:xfrm>
            <a:prstGeom prst="rect">
              <a:avLst/>
            </a:prstGeom>
          </p:spPr>
          <p:txBody>
            <a:bodyPr anchor="t" rtlCol="false" tIns="0" lIns="0" bIns="0" rIns="0">
              <a:spAutoFit/>
            </a:bodyPr>
            <a:lstStyle/>
            <a:p>
              <a:pPr>
                <a:lnSpc>
                  <a:spcPts val="3499"/>
                </a:lnSpc>
              </a:pPr>
              <a:r>
                <a:rPr lang="en-US" sz="2499" spc="12">
                  <a:solidFill>
                    <a:srgbClr val="000000"/>
                  </a:solidFill>
                  <a:latin typeface="Fira Sans"/>
                </a:rPr>
                <a:t>tharu.jahanvi215@gmail.com</a:t>
              </a:r>
            </a:p>
          </p:txBody>
        </p:sp>
        <p:sp>
          <p:nvSpPr>
            <p:cNvPr name="TextBox 15" id="15"/>
            <p:cNvSpPr txBox="true"/>
            <p:nvPr/>
          </p:nvSpPr>
          <p:spPr>
            <a:xfrm rot="0">
              <a:off x="0" y="1775255"/>
              <a:ext cx="13615255" cy="1131358"/>
            </a:xfrm>
            <a:prstGeom prst="rect">
              <a:avLst/>
            </a:prstGeom>
          </p:spPr>
          <p:txBody>
            <a:bodyPr anchor="t" rtlCol="false" tIns="0" lIns="0" bIns="0" rIns="0">
              <a:spAutoFit/>
            </a:bodyPr>
            <a:lstStyle/>
            <a:p>
              <a:pPr>
                <a:lnSpc>
                  <a:spcPts val="3499"/>
                </a:lnSpc>
              </a:pPr>
              <a:r>
                <a:rPr lang="en-US" sz="2499" spc="12">
                  <a:solidFill>
                    <a:srgbClr val="000000"/>
                  </a:solidFill>
                  <a:latin typeface="Fira Sans Light"/>
                  <a:hlinkClick r:id="rId6" tooltip="https://www.linkedin.com/in/jahanvi-tharu-53a246203/"/>
                </a:rPr>
                <a:t>8318073807</a:t>
              </a:r>
            </a:p>
            <a:p>
              <a:pPr>
                <a:lnSpc>
                  <a:spcPts val="3499"/>
                </a:lnSpc>
              </a:pPr>
              <a:r>
                <a:rPr lang="en-US" sz="2499" spc="12">
                  <a:solidFill>
                    <a:srgbClr val="000000"/>
                  </a:solidFill>
                  <a:latin typeface="Fira Sans Light"/>
                </a:rPr>
                <a:t>linkedin.com/in/jahanvi-tharu-53a246203/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2233742" y="1886115"/>
            <a:ext cx="8862666" cy="8690158"/>
            <a:chOff x="0" y="0"/>
            <a:chExt cx="11816888" cy="11586877"/>
          </a:xfrm>
        </p:grpSpPr>
        <p:sp>
          <p:nvSpPr>
            <p:cNvPr name="Freeform 3" id="3"/>
            <p:cNvSpPr/>
            <p:nvPr/>
          </p:nvSpPr>
          <p:spPr>
            <a:xfrm flipH="false" flipV="false" rot="0">
              <a:off x="0" y="5786837"/>
              <a:ext cx="10158273" cy="5800040"/>
            </a:xfrm>
            <a:custGeom>
              <a:avLst/>
              <a:gdLst/>
              <a:ahLst/>
              <a:cxnLst/>
              <a:rect r="r" b="b" t="t" l="l"/>
              <a:pathLst>
                <a:path h="5800040" w="10158273">
                  <a:moveTo>
                    <a:pt x="0" y="0"/>
                  </a:moveTo>
                  <a:lnTo>
                    <a:pt x="10158273" y="0"/>
                  </a:lnTo>
                  <a:lnTo>
                    <a:pt x="10158273" y="5800040"/>
                  </a:lnTo>
                  <a:lnTo>
                    <a:pt x="0" y="5800040"/>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4" id="4"/>
            <p:cNvSpPr/>
            <p:nvPr/>
          </p:nvSpPr>
          <p:spPr>
            <a:xfrm flipH="false" flipV="false" rot="0">
              <a:off x="1658615" y="0"/>
              <a:ext cx="10158273" cy="5800040"/>
            </a:xfrm>
            <a:custGeom>
              <a:avLst/>
              <a:gdLst/>
              <a:ahLst/>
              <a:cxnLst/>
              <a:rect r="r" b="b" t="t" l="l"/>
              <a:pathLst>
                <a:path h="5800040" w="10158273">
                  <a:moveTo>
                    <a:pt x="0" y="0"/>
                  </a:moveTo>
                  <a:lnTo>
                    <a:pt x="10158273" y="0"/>
                  </a:lnTo>
                  <a:lnTo>
                    <a:pt x="10158273" y="5800040"/>
                  </a:lnTo>
                  <a:lnTo>
                    <a:pt x="0" y="5800040"/>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sp>
        <p:nvSpPr>
          <p:cNvPr name="TextBox 5" id="5"/>
          <p:cNvSpPr txBox="true"/>
          <p:nvPr/>
        </p:nvSpPr>
        <p:spPr>
          <a:xfrm rot="0">
            <a:off x="2129852" y="2872488"/>
            <a:ext cx="9736729" cy="6924675"/>
          </a:xfrm>
          <a:prstGeom prst="rect">
            <a:avLst/>
          </a:prstGeom>
        </p:spPr>
        <p:txBody>
          <a:bodyPr anchor="t" rtlCol="false" tIns="0" lIns="0" bIns="0" rIns="0">
            <a:spAutoFit/>
          </a:bodyPr>
          <a:lstStyle/>
          <a:p>
            <a:pPr>
              <a:lnSpc>
                <a:spcPts val="4200"/>
              </a:lnSpc>
            </a:pPr>
            <a:r>
              <a:rPr lang="en-US" sz="3000" spc="15">
                <a:solidFill>
                  <a:srgbClr val="FFFFFF"/>
                </a:solidFill>
                <a:latin typeface="Fira Sans Light"/>
              </a:rPr>
              <a:t>In conclusion, the AI product's admin dashboard is a comprehensive solution for efficient management of AI model performance, inventory, and user interactions. Its user-friendly interface, real-time analytics, and customization options empower administrators to make informed decisions, ensuring seamless operations and enhanced user experiences.</a:t>
            </a:r>
          </a:p>
          <a:p>
            <a:pPr>
              <a:lnSpc>
                <a:spcPts val="4200"/>
              </a:lnSpc>
            </a:pPr>
          </a:p>
          <a:p>
            <a:pPr>
              <a:lnSpc>
                <a:spcPts val="4200"/>
              </a:lnSpc>
            </a:pPr>
            <a:r>
              <a:rPr lang="en-US" sz="3000" spc="15">
                <a:solidFill>
                  <a:srgbClr val="FFFFFF"/>
                </a:solidFill>
                <a:latin typeface="Fira Sans Bold"/>
              </a:rPr>
              <a:t>Link to Figma </a:t>
            </a:r>
            <a:r>
              <a:rPr lang="en-US" sz="3000" spc="15" u="sng">
                <a:solidFill>
                  <a:srgbClr val="FFFFFF"/>
                </a:solidFill>
                <a:latin typeface="Fira Sans Bold"/>
                <a:hlinkClick r:id="rId4" tooltip="https://www.figma.com/file/LNUqEGS5c3FkIXYU7ZsoSh/Dashboad?type=design&amp;node-id=0%3A1&amp;mode=design&amp;t=qEqiGvaHoSTz5bwf-1"/>
              </a:rPr>
              <a:t>Dashboard</a:t>
            </a:r>
          </a:p>
          <a:p>
            <a:pPr>
              <a:lnSpc>
                <a:spcPts val="4200"/>
              </a:lnSpc>
            </a:pPr>
            <a:r>
              <a:rPr lang="en-US" sz="3000" spc="15">
                <a:solidFill>
                  <a:srgbClr val="FFFFFF"/>
                </a:solidFill>
                <a:latin typeface="Fira Sans Light"/>
              </a:rPr>
              <a:t>https://www.figma.com/file/LNUqEGS5c3FkIXYU7ZsoSh/Dashboad?type=design&amp;node-id=0%3A1&amp;mode=design&amp;t=qEqiGvaHoSTz5bwf-1</a:t>
            </a:r>
          </a:p>
          <a:p>
            <a:pPr>
              <a:lnSpc>
                <a:spcPts val="4200"/>
              </a:lnSpc>
            </a:pPr>
          </a:p>
        </p:txBody>
      </p:sp>
      <p:grpSp>
        <p:nvGrpSpPr>
          <p:cNvPr name="Group 6" id="6"/>
          <p:cNvGrpSpPr/>
          <p:nvPr/>
        </p:nvGrpSpPr>
        <p:grpSpPr>
          <a:xfrm rot="0">
            <a:off x="2981557" y="573989"/>
            <a:ext cx="7242768" cy="1997045"/>
            <a:chOff x="0" y="0"/>
            <a:chExt cx="9657024" cy="2662727"/>
          </a:xfrm>
        </p:grpSpPr>
        <p:sp>
          <p:nvSpPr>
            <p:cNvPr name="TextBox 7" id="7"/>
            <p:cNvSpPr txBox="true"/>
            <p:nvPr/>
          </p:nvSpPr>
          <p:spPr>
            <a:xfrm rot="0">
              <a:off x="0" y="95250"/>
              <a:ext cx="9657024" cy="1928283"/>
            </a:xfrm>
            <a:prstGeom prst="rect">
              <a:avLst/>
            </a:prstGeom>
          </p:spPr>
          <p:txBody>
            <a:bodyPr anchor="t" rtlCol="false" tIns="0" lIns="0" bIns="0" rIns="0">
              <a:spAutoFit/>
            </a:bodyPr>
            <a:lstStyle/>
            <a:p>
              <a:pPr>
                <a:lnSpc>
                  <a:spcPts val="10999"/>
                </a:lnSpc>
              </a:pPr>
              <a:r>
                <a:rPr lang="en-US" sz="9999">
                  <a:solidFill>
                    <a:srgbClr val="FFFFFF"/>
                  </a:solidFill>
                  <a:latin typeface="Fira Sans Semi-Bold"/>
                </a:rPr>
                <a:t>Conclusion</a:t>
              </a:r>
            </a:p>
          </p:txBody>
        </p:sp>
        <p:sp>
          <p:nvSpPr>
            <p:cNvPr name="AutoShape 8" id="8"/>
            <p:cNvSpPr/>
            <p:nvPr/>
          </p:nvSpPr>
          <p:spPr>
            <a:xfrm>
              <a:off x="0" y="2643677"/>
              <a:ext cx="9657024" cy="0"/>
            </a:xfrm>
            <a:prstGeom prst="line">
              <a:avLst/>
            </a:prstGeom>
            <a:ln cap="rnd" w="38100">
              <a:solidFill>
                <a:srgbClr val="86C7ED"/>
              </a:solidFill>
              <a:prstDash val="solid"/>
              <a:headEnd type="none" len="sm" w="sm"/>
              <a:tailEnd type="none" len="sm" w="sm"/>
            </a:ln>
          </p:spPr>
        </p:sp>
      </p:grpSp>
      <p:sp>
        <p:nvSpPr>
          <p:cNvPr name="Freeform 9" id="9"/>
          <p:cNvSpPr/>
          <p:nvPr/>
        </p:nvSpPr>
        <p:spPr>
          <a:xfrm flipH="false" flipV="false" rot="0">
            <a:off x="1295786" y="1258908"/>
            <a:ext cx="1098500" cy="627207"/>
          </a:xfrm>
          <a:custGeom>
            <a:avLst/>
            <a:gdLst/>
            <a:ahLst/>
            <a:cxnLst/>
            <a:rect r="r" b="b" t="t" l="l"/>
            <a:pathLst>
              <a:path h="627207" w="1098500">
                <a:moveTo>
                  <a:pt x="0" y="0"/>
                </a:moveTo>
                <a:lnTo>
                  <a:pt x="1098500" y="0"/>
                </a:lnTo>
                <a:lnTo>
                  <a:pt x="1098500" y="627207"/>
                </a:lnTo>
                <a:lnTo>
                  <a:pt x="0" y="627207"/>
                </a:lnTo>
                <a:lnTo>
                  <a:pt x="0" y="0"/>
                </a:lnTo>
                <a:close/>
              </a:path>
            </a:pathLst>
          </a:custGeom>
          <a:blipFill>
            <a:blip r:embed="rId5">
              <a:extLst>
                <a:ext uri="{96DAC541-7B7A-43D3-8B79-37D633B846F1}">
                  <asvg:svgBlip xmlns:asvg="http://schemas.microsoft.com/office/drawing/2016/SVG/main" r:embed="rId6"/>
                </a:ext>
              </a:extLst>
            </a:blip>
            <a:stretch>
              <a:fillRect l="0" t="-51576"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9979" y="1491461"/>
            <a:ext cx="9448602" cy="2209721"/>
            <a:chOff x="0" y="0"/>
            <a:chExt cx="12598136" cy="2946294"/>
          </a:xfrm>
        </p:grpSpPr>
        <p:sp>
          <p:nvSpPr>
            <p:cNvPr name="TextBox 3" id="3"/>
            <p:cNvSpPr txBox="true"/>
            <p:nvPr/>
          </p:nvSpPr>
          <p:spPr>
            <a:xfrm rot="0">
              <a:off x="0" y="95250"/>
              <a:ext cx="12598136" cy="1928283"/>
            </a:xfrm>
            <a:prstGeom prst="rect">
              <a:avLst/>
            </a:prstGeom>
          </p:spPr>
          <p:txBody>
            <a:bodyPr anchor="t" rtlCol="false" tIns="0" lIns="0" bIns="0" rIns="0">
              <a:spAutoFit/>
            </a:bodyPr>
            <a:lstStyle/>
            <a:p>
              <a:pPr>
                <a:lnSpc>
                  <a:spcPts val="10999"/>
                </a:lnSpc>
              </a:pPr>
              <a:r>
                <a:rPr lang="en-US" sz="9999">
                  <a:solidFill>
                    <a:srgbClr val="1836B2"/>
                  </a:solidFill>
                  <a:latin typeface="Fira Sans Semi-Bold"/>
                </a:rPr>
                <a:t>INTRODUCTION</a:t>
              </a:r>
            </a:p>
          </p:txBody>
        </p:sp>
        <p:sp>
          <p:nvSpPr>
            <p:cNvPr name="TextBox 4" id="4"/>
            <p:cNvSpPr txBox="true"/>
            <p:nvPr/>
          </p:nvSpPr>
          <p:spPr>
            <a:xfrm rot="0">
              <a:off x="0" y="2270019"/>
              <a:ext cx="12598136" cy="676275"/>
            </a:xfrm>
            <a:prstGeom prst="rect">
              <a:avLst/>
            </a:prstGeom>
          </p:spPr>
          <p:txBody>
            <a:bodyPr anchor="t" rtlCol="false" tIns="0" lIns="0" bIns="0" rIns="0">
              <a:spAutoFit/>
            </a:bodyPr>
            <a:lstStyle/>
            <a:p>
              <a:pPr>
                <a:lnSpc>
                  <a:spcPts val="4200"/>
                </a:lnSpc>
              </a:pPr>
            </a:p>
          </p:txBody>
        </p:sp>
      </p:grpSp>
      <p:grpSp>
        <p:nvGrpSpPr>
          <p:cNvPr name="Group 5" id="5"/>
          <p:cNvGrpSpPr/>
          <p:nvPr/>
        </p:nvGrpSpPr>
        <p:grpSpPr>
          <a:xfrm rot="0">
            <a:off x="2254123" y="3109558"/>
            <a:ext cx="9268249" cy="5107728"/>
            <a:chOff x="0" y="0"/>
            <a:chExt cx="12357665" cy="6810304"/>
          </a:xfrm>
        </p:grpSpPr>
        <p:sp>
          <p:nvSpPr>
            <p:cNvPr name="TextBox 6" id="6"/>
            <p:cNvSpPr txBox="true"/>
            <p:nvPr/>
          </p:nvSpPr>
          <p:spPr>
            <a:xfrm rot="0">
              <a:off x="0" y="945918"/>
              <a:ext cx="12357665" cy="5864386"/>
            </a:xfrm>
            <a:prstGeom prst="rect">
              <a:avLst/>
            </a:prstGeom>
          </p:spPr>
          <p:txBody>
            <a:bodyPr anchor="t" rtlCol="false" tIns="0" lIns="0" bIns="0" rIns="0">
              <a:spAutoFit/>
            </a:bodyPr>
            <a:lstStyle/>
            <a:p>
              <a:pPr>
                <a:lnSpc>
                  <a:spcPts val="4364"/>
                </a:lnSpc>
              </a:pPr>
              <a:r>
                <a:rPr lang="en-US" sz="3117" spc="15">
                  <a:solidFill>
                    <a:srgbClr val="000000"/>
                  </a:solidFill>
                  <a:latin typeface="Fira Sans Light"/>
                </a:rPr>
                <a:t>"Welcome to our AI Product's Admin Dashboard – your control hub for managing AI model performance and user experiences. Streamline tasks, monitor key metrics, and harness data insights effortlessly, all in one intuitive platform. Elevate your AI product management with our user-friendly, powerful admin dashboard."</a:t>
              </a:r>
            </a:p>
            <a:p>
              <a:pPr>
                <a:lnSpc>
                  <a:spcPts val="4364"/>
                </a:lnSpc>
              </a:pPr>
            </a:p>
          </p:txBody>
        </p:sp>
        <p:sp>
          <p:nvSpPr>
            <p:cNvPr name="TextBox 7" id="7"/>
            <p:cNvSpPr txBox="true"/>
            <p:nvPr/>
          </p:nvSpPr>
          <p:spPr>
            <a:xfrm rot="0">
              <a:off x="0" y="-9525"/>
              <a:ext cx="12357665" cy="748628"/>
            </a:xfrm>
            <a:prstGeom prst="rect">
              <a:avLst/>
            </a:prstGeom>
          </p:spPr>
          <p:txBody>
            <a:bodyPr anchor="t" rtlCol="false" tIns="0" lIns="0" bIns="0" rIns="0">
              <a:spAutoFit/>
            </a:bodyPr>
            <a:lstStyle/>
            <a:p>
              <a:pPr>
                <a:lnSpc>
                  <a:spcPts val="4364"/>
                </a:lnSpc>
              </a:pPr>
            </a:p>
          </p:txBody>
        </p:sp>
      </p:grpSp>
      <p:sp>
        <p:nvSpPr>
          <p:cNvPr name="Freeform 8" id="8"/>
          <p:cNvSpPr/>
          <p:nvPr/>
        </p:nvSpPr>
        <p:spPr>
          <a:xfrm flipH="false" flipV="false" rot="0">
            <a:off x="12038446" y="-2389613"/>
            <a:ext cx="8370405" cy="4779226"/>
          </a:xfrm>
          <a:custGeom>
            <a:avLst/>
            <a:gdLst/>
            <a:ahLst/>
            <a:cxnLst/>
            <a:rect r="r" b="b" t="t" l="l"/>
            <a:pathLst>
              <a:path h="4779226" w="8370405">
                <a:moveTo>
                  <a:pt x="0" y="0"/>
                </a:moveTo>
                <a:lnTo>
                  <a:pt x="8370405" y="0"/>
                </a:lnTo>
                <a:lnTo>
                  <a:pt x="8370405" y="4779226"/>
                </a:lnTo>
                <a:lnTo>
                  <a:pt x="0" y="477922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9" id="9"/>
          <p:cNvGrpSpPr/>
          <p:nvPr/>
        </p:nvGrpSpPr>
        <p:grpSpPr>
          <a:xfrm rot="0">
            <a:off x="680652" y="9515874"/>
            <a:ext cx="16926697" cy="1542251"/>
            <a:chOff x="0" y="0"/>
            <a:chExt cx="58960502" cy="5372100"/>
          </a:xfrm>
        </p:grpSpPr>
        <p:sp>
          <p:nvSpPr>
            <p:cNvPr name="Freeform 10" id="10"/>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38446" y="-2389613"/>
            <a:ext cx="8370405" cy="4779226"/>
          </a:xfrm>
          <a:custGeom>
            <a:avLst/>
            <a:gdLst/>
            <a:ahLst/>
            <a:cxnLst/>
            <a:rect r="r" b="b" t="t" l="l"/>
            <a:pathLst>
              <a:path h="4779226" w="8370405">
                <a:moveTo>
                  <a:pt x="0" y="0"/>
                </a:moveTo>
                <a:lnTo>
                  <a:pt x="8370405" y="0"/>
                </a:lnTo>
                <a:lnTo>
                  <a:pt x="8370405" y="4779226"/>
                </a:lnTo>
                <a:lnTo>
                  <a:pt x="0" y="477922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3" id="3"/>
          <p:cNvGrpSpPr/>
          <p:nvPr/>
        </p:nvGrpSpPr>
        <p:grpSpPr>
          <a:xfrm rot="0">
            <a:off x="680652" y="9515874"/>
            <a:ext cx="16926697" cy="1542251"/>
            <a:chOff x="0" y="0"/>
            <a:chExt cx="58960502" cy="5372100"/>
          </a:xfrm>
        </p:grpSpPr>
        <p:sp>
          <p:nvSpPr>
            <p:cNvPr name="Freeform 4" id="4"/>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sp>
        <p:nvSpPr>
          <p:cNvPr name="AutoShape 5" id="5"/>
          <p:cNvSpPr/>
          <p:nvPr/>
        </p:nvSpPr>
        <p:spPr>
          <a:xfrm rot="-5400000">
            <a:off x="7472964" y="6840788"/>
            <a:ext cx="2758210" cy="0"/>
          </a:xfrm>
          <a:prstGeom prst="line">
            <a:avLst/>
          </a:prstGeom>
          <a:ln cap="rnd" w="76200">
            <a:solidFill>
              <a:srgbClr val="86C7ED"/>
            </a:solidFill>
            <a:prstDash val="sysDot"/>
            <a:headEnd type="none" len="sm" w="sm"/>
            <a:tailEnd type="none" len="sm" w="sm"/>
          </a:ln>
        </p:spPr>
      </p:sp>
      <p:sp>
        <p:nvSpPr>
          <p:cNvPr name="Freeform 6" id="6"/>
          <p:cNvSpPr/>
          <p:nvPr/>
        </p:nvSpPr>
        <p:spPr>
          <a:xfrm flipH="false" flipV="false" rot="0">
            <a:off x="4618483" y="2724795"/>
            <a:ext cx="8543372" cy="6455897"/>
          </a:xfrm>
          <a:custGeom>
            <a:avLst/>
            <a:gdLst/>
            <a:ahLst/>
            <a:cxnLst/>
            <a:rect r="r" b="b" t="t" l="l"/>
            <a:pathLst>
              <a:path h="6455897" w="8543372">
                <a:moveTo>
                  <a:pt x="0" y="0"/>
                </a:moveTo>
                <a:lnTo>
                  <a:pt x="8543372" y="0"/>
                </a:lnTo>
                <a:lnTo>
                  <a:pt x="8543372" y="6455897"/>
                </a:lnTo>
                <a:lnTo>
                  <a:pt x="0" y="6455897"/>
                </a:lnTo>
                <a:lnTo>
                  <a:pt x="0" y="0"/>
                </a:lnTo>
                <a:close/>
              </a:path>
            </a:pathLst>
          </a:custGeom>
          <a:blipFill>
            <a:blip r:embed="rId4"/>
            <a:stretch>
              <a:fillRect l="0" t="0" r="0" b="0"/>
            </a:stretch>
          </a:blipFill>
        </p:spPr>
      </p:sp>
      <p:sp>
        <p:nvSpPr>
          <p:cNvPr name="TextBox 7" id="7"/>
          <p:cNvSpPr txBox="true"/>
          <p:nvPr/>
        </p:nvSpPr>
        <p:spPr>
          <a:xfrm rot="0">
            <a:off x="1359596" y="1351428"/>
            <a:ext cx="9448602" cy="1149356"/>
          </a:xfrm>
          <a:prstGeom prst="rect">
            <a:avLst/>
          </a:prstGeom>
        </p:spPr>
        <p:txBody>
          <a:bodyPr anchor="t" rtlCol="false" tIns="0" lIns="0" bIns="0" rIns="0">
            <a:spAutoFit/>
          </a:bodyPr>
          <a:lstStyle/>
          <a:p>
            <a:pPr>
              <a:lnSpc>
                <a:spcPts val="8800"/>
              </a:lnSpc>
            </a:pPr>
            <a:r>
              <a:rPr lang="en-US" sz="8000">
                <a:solidFill>
                  <a:srgbClr val="1836B2"/>
                </a:solidFill>
                <a:latin typeface="Fira Sans Semi-Bold"/>
              </a:rPr>
              <a:t>ADMIN DASBOARD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8821" y="2296632"/>
            <a:ext cx="4521924" cy="3333750"/>
            <a:chOff x="0" y="0"/>
            <a:chExt cx="6029233" cy="4445000"/>
          </a:xfrm>
        </p:grpSpPr>
        <p:sp>
          <p:nvSpPr>
            <p:cNvPr name="TextBox 3" id="3"/>
            <p:cNvSpPr txBox="true"/>
            <p:nvPr/>
          </p:nvSpPr>
          <p:spPr>
            <a:xfrm rot="0">
              <a:off x="0" y="923925"/>
              <a:ext cx="6029233" cy="35210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Understand the roles using the dashboard (administrators, managers) and their goals: </a:t>
              </a:r>
            </a:p>
          </p:txBody>
        </p:sp>
        <p:sp>
          <p:nvSpPr>
            <p:cNvPr name="TextBox 4" id="4"/>
            <p:cNvSpPr txBox="true"/>
            <p:nvPr/>
          </p:nvSpPr>
          <p:spPr>
            <a:xfrm rot="0">
              <a:off x="0" y="-9525"/>
              <a:ext cx="6029233" cy="619125"/>
            </a:xfrm>
            <a:prstGeom prst="rect">
              <a:avLst/>
            </a:prstGeom>
          </p:spPr>
          <p:txBody>
            <a:bodyPr anchor="t" rtlCol="false" tIns="0" lIns="0" bIns="0" rIns="0">
              <a:spAutoFit/>
            </a:bodyPr>
            <a:lstStyle/>
            <a:p>
              <a:pPr>
                <a:lnSpc>
                  <a:spcPts val="3600"/>
                </a:lnSpc>
              </a:pPr>
              <a:r>
                <a:rPr lang="en-US" sz="3000" spc="90">
                  <a:solidFill>
                    <a:srgbClr val="1836B2"/>
                  </a:solidFill>
                  <a:latin typeface="Fira Sans Ultra-Bold"/>
                </a:rPr>
                <a:t>1.Identifying User Needs</a:t>
              </a:r>
            </a:p>
          </p:txBody>
        </p:sp>
      </p:grpSp>
      <p:grpSp>
        <p:nvGrpSpPr>
          <p:cNvPr name="Group 5" id="5"/>
          <p:cNvGrpSpPr/>
          <p:nvPr/>
        </p:nvGrpSpPr>
        <p:grpSpPr>
          <a:xfrm rot="0">
            <a:off x="6371771" y="2296632"/>
            <a:ext cx="4356653" cy="3333750"/>
            <a:chOff x="0" y="0"/>
            <a:chExt cx="5808870" cy="4445000"/>
          </a:xfrm>
        </p:grpSpPr>
        <p:sp>
          <p:nvSpPr>
            <p:cNvPr name="TextBox 6" id="6"/>
            <p:cNvSpPr txBox="true"/>
            <p:nvPr/>
          </p:nvSpPr>
          <p:spPr>
            <a:xfrm rot="0">
              <a:off x="0" y="923925"/>
              <a:ext cx="5808870" cy="35210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Essential metrics for AI performance evaluation – accuracy, precision, recall – and identify the data</a:t>
              </a:r>
            </a:p>
          </p:txBody>
        </p:sp>
        <p:sp>
          <p:nvSpPr>
            <p:cNvPr name="TextBox 7" id="7"/>
            <p:cNvSpPr txBox="true"/>
            <p:nvPr/>
          </p:nvSpPr>
          <p:spPr>
            <a:xfrm rot="0">
              <a:off x="0" y="-9525"/>
              <a:ext cx="5808870" cy="619125"/>
            </a:xfrm>
            <a:prstGeom prst="rect">
              <a:avLst/>
            </a:prstGeom>
          </p:spPr>
          <p:txBody>
            <a:bodyPr anchor="t" rtlCol="false" tIns="0" lIns="0" bIns="0" rIns="0">
              <a:spAutoFit/>
            </a:bodyPr>
            <a:lstStyle/>
            <a:p>
              <a:pPr>
                <a:lnSpc>
                  <a:spcPts val="3600"/>
                </a:lnSpc>
              </a:pPr>
              <a:r>
                <a:rPr lang="en-US" sz="3000" spc="90">
                  <a:solidFill>
                    <a:srgbClr val="1836B2"/>
                  </a:solidFill>
                  <a:latin typeface="Fira Sans Ultra-Bold"/>
                </a:rPr>
                <a:t>2.Defining Key Metrics</a:t>
              </a:r>
            </a:p>
          </p:txBody>
        </p:sp>
      </p:grpSp>
      <p:grpSp>
        <p:nvGrpSpPr>
          <p:cNvPr name="Group 8" id="8"/>
          <p:cNvGrpSpPr/>
          <p:nvPr/>
        </p:nvGrpSpPr>
        <p:grpSpPr>
          <a:xfrm rot="0">
            <a:off x="11311688" y="2296632"/>
            <a:ext cx="4356653" cy="2800350"/>
            <a:chOff x="0" y="0"/>
            <a:chExt cx="5808870" cy="3733800"/>
          </a:xfrm>
        </p:grpSpPr>
        <p:sp>
          <p:nvSpPr>
            <p:cNvPr name="TextBox 9" id="9"/>
            <p:cNvSpPr txBox="true"/>
            <p:nvPr/>
          </p:nvSpPr>
          <p:spPr>
            <a:xfrm rot="0">
              <a:off x="0" y="923925"/>
              <a:ext cx="5808870" cy="28098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Design an intuitive interface that enables quick access to vital information.</a:t>
              </a:r>
            </a:p>
          </p:txBody>
        </p:sp>
        <p:sp>
          <p:nvSpPr>
            <p:cNvPr name="TextBox 10" id="10"/>
            <p:cNvSpPr txBox="true"/>
            <p:nvPr/>
          </p:nvSpPr>
          <p:spPr>
            <a:xfrm rot="0">
              <a:off x="0" y="-9525"/>
              <a:ext cx="5808870" cy="619125"/>
            </a:xfrm>
            <a:prstGeom prst="rect">
              <a:avLst/>
            </a:prstGeom>
          </p:spPr>
          <p:txBody>
            <a:bodyPr anchor="t" rtlCol="false" tIns="0" lIns="0" bIns="0" rIns="0">
              <a:spAutoFit/>
            </a:bodyPr>
            <a:lstStyle/>
            <a:p>
              <a:pPr>
                <a:lnSpc>
                  <a:spcPts val="3600"/>
                </a:lnSpc>
              </a:pPr>
              <a:r>
                <a:rPr lang="en-US" sz="3000" spc="90">
                  <a:solidFill>
                    <a:srgbClr val="1836B2"/>
                  </a:solidFill>
                  <a:latin typeface="Fira Sans Ultra-Bold"/>
                </a:rPr>
                <a:t>3.User Experience (UX)</a:t>
              </a:r>
            </a:p>
          </p:txBody>
        </p:sp>
      </p:grpSp>
      <p:sp>
        <p:nvSpPr>
          <p:cNvPr name="TextBox 11" id="11"/>
          <p:cNvSpPr txBox="true"/>
          <p:nvPr/>
        </p:nvSpPr>
        <p:spPr>
          <a:xfrm rot="0">
            <a:off x="1266582" y="666492"/>
            <a:ext cx="11132246" cy="1149350"/>
          </a:xfrm>
          <a:prstGeom prst="rect">
            <a:avLst/>
          </a:prstGeom>
        </p:spPr>
        <p:txBody>
          <a:bodyPr anchor="t" rtlCol="false" tIns="0" lIns="0" bIns="0" rIns="0">
            <a:spAutoFit/>
          </a:bodyPr>
          <a:lstStyle/>
          <a:p>
            <a:pPr>
              <a:lnSpc>
                <a:spcPts val="8800"/>
              </a:lnSpc>
            </a:pPr>
            <a:r>
              <a:rPr lang="en-US" sz="8000">
                <a:solidFill>
                  <a:srgbClr val="1836B2"/>
                </a:solidFill>
                <a:latin typeface="Fira Sans Semi-Bold"/>
              </a:rPr>
              <a:t>Thought Process</a:t>
            </a:r>
          </a:p>
        </p:txBody>
      </p:sp>
      <p:sp>
        <p:nvSpPr>
          <p:cNvPr name="Freeform 12" id="12"/>
          <p:cNvSpPr/>
          <p:nvPr/>
        </p:nvSpPr>
        <p:spPr>
          <a:xfrm flipH="false" flipV="false" rot="0">
            <a:off x="16160800" y="1188635"/>
            <a:ext cx="1098500" cy="627207"/>
          </a:xfrm>
          <a:custGeom>
            <a:avLst/>
            <a:gdLst/>
            <a:ahLst/>
            <a:cxnLst/>
            <a:rect r="r" b="b" t="t" l="l"/>
            <a:pathLst>
              <a:path h="627207" w="1098500">
                <a:moveTo>
                  <a:pt x="0" y="0"/>
                </a:moveTo>
                <a:lnTo>
                  <a:pt x="1098500" y="0"/>
                </a:lnTo>
                <a:lnTo>
                  <a:pt x="1098500" y="627208"/>
                </a:lnTo>
                <a:lnTo>
                  <a:pt x="0" y="627208"/>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13" id="13"/>
          <p:cNvGrpSpPr/>
          <p:nvPr/>
        </p:nvGrpSpPr>
        <p:grpSpPr>
          <a:xfrm rot="0">
            <a:off x="1266582" y="6726864"/>
            <a:ext cx="4521924" cy="2828925"/>
            <a:chOff x="0" y="0"/>
            <a:chExt cx="6029233" cy="3771900"/>
          </a:xfrm>
        </p:grpSpPr>
        <p:sp>
          <p:nvSpPr>
            <p:cNvPr name="TextBox 14" id="14"/>
            <p:cNvSpPr txBox="true"/>
            <p:nvPr/>
          </p:nvSpPr>
          <p:spPr>
            <a:xfrm rot="0">
              <a:off x="0" y="962025"/>
              <a:ext cx="6029233" cy="28098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Choose appropriate charts and graphs to represent AI predictions,</a:t>
              </a:r>
            </a:p>
            <a:p>
              <a:pPr algn="l" marL="0" indent="0" lvl="0">
                <a:lnSpc>
                  <a:spcPts val="4200"/>
                </a:lnSpc>
                <a:spcBef>
                  <a:spcPct val="0"/>
                </a:spcBef>
              </a:pPr>
              <a:r>
                <a:rPr lang="en-US" sz="3000" spc="15">
                  <a:solidFill>
                    <a:srgbClr val="000000"/>
                  </a:solidFill>
                  <a:latin typeface="Fira Sans Light"/>
                </a:rPr>
                <a:t>user management </a:t>
              </a:r>
            </a:p>
          </p:txBody>
        </p:sp>
        <p:sp>
          <p:nvSpPr>
            <p:cNvPr name="TextBox 15" id="15"/>
            <p:cNvSpPr txBox="true"/>
            <p:nvPr/>
          </p:nvSpPr>
          <p:spPr>
            <a:xfrm rot="0">
              <a:off x="0" y="-9525"/>
              <a:ext cx="6029233" cy="657225"/>
            </a:xfrm>
            <a:prstGeom prst="rect">
              <a:avLst/>
            </a:prstGeom>
          </p:spPr>
          <p:txBody>
            <a:bodyPr anchor="t" rtlCol="false" tIns="0" lIns="0" bIns="0" rIns="0">
              <a:spAutoFit/>
            </a:bodyPr>
            <a:lstStyle/>
            <a:p>
              <a:pPr>
                <a:lnSpc>
                  <a:spcPts val="3840"/>
                </a:lnSpc>
              </a:pPr>
              <a:r>
                <a:rPr lang="en-US" sz="3200" spc="96">
                  <a:solidFill>
                    <a:srgbClr val="1836B2"/>
                  </a:solidFill>
                  <a:latin typeface="Fira Sans Ultra-Bold"/>
                </a:rPr>
                <a:t>4.Data Visualization</a:t>
              </a:r>
            </a:p>
          </p:txBody>
        </p:sp>
      </p:grpSp>
      <p:grpSp>
        <p:nvGrpSpPr>
          <p:cNvPr name="Group 16" id="16"/>
          <p:cNvGrpSpPr/>
          <p:nvPr/>
        </p:nvGrpSpPr>
        <p:grpSpPr>
          <a:xfrm rot="0">
            <a:off x="6371771" y="6726864"/>
            <a:ext cx="4356653" cy="2800350"/>
            <a:chOff x="0" y="0"/>
            <a:chExt cx="5808870" cy="3733800"/>
          </a:xfrm>
        </p:grpSpPr>
        <p:sp>
          <p:nvSpPr>
            <p:cNvPr name="TextBox 17" id="17"/>
            <p:cNvSpPr txBox="true"/>
            <p:nvPr/>
          </p:nvSpPr>
          <p:spPr>
            <a:xfrm rot="0">
              <a:off x="0" y="923925"/>
              <a:ext cx="5808870" cy="28098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Create functionalities for adding, editing, categorizing, and configuring AI models.</a:t>
              </a:r>
            </a:p>
          </p:txBody>
        </p:sp>
        <p:sp>
          <p:nvSpPr>
            <p:cNvPr name="TextBox 18" id="18"/>
            <p:cNvSpPr txBox="true"/>
            <p:nvPr/>
          </p:nvSpPr>
          <p:spPr>
            <a:xfrm rot="0">
              <a:off x="0" y="-9525"/>
              <a:ext cx="5808870" cy="619125"/>
            </a:xfrm>
            <a:prstGeom prst="rect">
              <a:avLst/>
            </a:prstGeom>
          </p:spPr>
          <p:txBody>
            <a:bodyPr anchor="t" rtlCol="false" tIns="0" lIns="0" bIns="0" rIns="0">
              <a:spAutoFit/>
            </a:bodyPr>
            <a:lstStyle/>
            <a:p>
              <a:pPr>
                <a:lnSpc>
                  <a:spcPts val="3600"/>
                </a:lnSpc>
              </a:pPr>
              <a:r>
                <a:rPr lang="en-US" sz="3000" spc="90">
                  <a:solidFill>
                    <a:srgbClr val="1836B2"/>
                  </a:solidFill>
                  <a:latin typeface="Fira Sans Ultra-Bold"/>
                </a:rPr>
                <a:t>5.Product Management</a:t>
              </a:r>
            </a:p>
          </p:txBody>
        </p:sp>
      </p:grpSp>
      <p:grpSp>
        <p:nvGrpSpPr>
          <p:cNvPr name="Group 19" id="19"/>
          <p:cNvGrpSpPr/>
          <p:nvPr/>
        </p:nvGrpSpPr>
        <p:grpSpPr>
          <a:xfrm rot="0">
            <a:off x="11311688" y="6726864"/>
            <a:ext cx="4849112" cy="2800350"/>
            <a:chOff x="0" y="0"/>
            <a:chExt cx="6465482" cy="3733800"/>
          </a:xfrm>
        </p:grpSpPr>
        <p:sp>
          <p:nvSpPr>
            <p:cNvPr name="TextBox 20" id="20"/>
            <p:cNvSpPr txBox="true"/>
            <p:nvPr/>
          </p:nvSpPr>
          <p:spPr>
            <a:xfrm rot="0">
              <a:off x="0" y="923925"/>
              <a:ext cx="6465482" cy="2809875"/>
            </a:xfrm>
            <a:prstGeom prst="rect">
              <a:avLst/>
            </a:prstGeom>
          </p:spPr>
          <p:txBody>
            <a:bodyPr anchor="t" rtlCol="false" tIns="0" lIns="0" bIns="0" rIns="0">
              <a:spAutoFit/>
            </a:bodyPr>
            <a:lstStyle/>
            <a:p>
              <a:pPr algn="l" marL="0" indent="0" lvl="0">
                <a:lnSpc>
                  <a:spcPts val="4200"/>
                </a:lnSpc>
                <a:spcBef>
                  <a:spcPct val="0"/>
                </a:spcBef>
              </a:pPr>
              <a:r>
                <a:rPr lang="en-US" sz="3000" spc="15">
                  <a:solidFill>
                    <a:srgbClr val="000000"/>
                  </a:solidFill>
                  <a:latin typeface="Fira Sans Light"/>
                </a:rPr>
                <a:t>Implement notifications for AI anomalies, low performance, or system irregularities.</a:t>
              </a:r>
            </a:p>
          </p:txBody>
        </p:sp>
        <p:sp>
          <p:nvSpPr>
            <p:cNvPr name="TextBox 21" id="21"/>
            <p:cNvSpPr txBox="true"/>
            <p:nvPr/>
          </p:nvSpPr>
          <p:spPr>
            <a:xfrm rot="0">
              <a:off x="0" y="-9525"/>
              <a:ext cx="6465482" cy="619125"/>
            </a:xfrm>
            <a:prstGeom prst="rect">
              <a:avLst/>
            </a:prstGeom>
          </p:spPr>
          <p:txBody>
            <a:bodyPr anchor="t" rtlCol="false" tIns="0" lIns="0" bIns="0" rIns="0">
              <a:spAutoFit/>
            </a:bodyPr>
            <a:lstStyle/>
            <a:p>
              <a:pPr>
                <a:lnSpc>
                  <a:spcPts val="3600"/>
                </a:lnSpc>
              </a:pPr>
              <a:r>
                <a:rPr lang="en-US" sz="3000" spc="90">
                  <a:solidFill>
                    <a:srgbClr val="1836B2"/>
                  </a:solidFill>
                  <a:latin typeface="Fira Sans Ultra-Bold"/>
                </a:rPr>
                <a:t>6.Alerts and Notifications</a:t>
              </a: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793012" y="2010517"/>
            <a:ext cx="341236" cy="295542"/>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4" id="4"/>
          <p:cNvGrpSpPr/>
          <p:nvPr/>
        </p:nvGrpSpPr>
        <p:grpSpPr>
          <a:xfrm rot="0">
            <a:off x="2527862" y="1892990"/>
            <a:ext cx="5714493" cy="2247900"/>
            <a:chOff x="0" y="0"/>
            <a:chExt cx="7619324" cy="2997200"/>
          </a:xfrm>
        </p:grpSpPr>
        <p:sp>
          <p:nvSpPr>
            <p:cNvPr name="TextBox 5" id="5"/>
            <p:cNvSpPr txBox="true"/>
            <p:nvPr/>
          </p:nvSpPr>
          <p:spPr>
            <a:xfrm rot="0">
              <a:off x="0" y="898525"/>
              <a:ext cx="7619324"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Manage AI product operations and data from a single, organized dashboard.</a:t>
              </a:r>
            </a:p>
          </p:txBody>
        </p:sp>
        <p:sp>
          <p:nvSpPr>
            <p:cNvPr name="TextBox 6" id="6"/>
            <p:cNvSpPr txBox="true"/>
            <p:nvPr/>
          </p:nvSpPr>
          <p:spPr>
            <a:xfrm rot="0">
              <a:off x="0" y="-9525"/>
              <a:ext cx="7619324"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Centralized Control</a:t>
              </a:r>
            </a:p>
          </p:txBody>
        </p:sp>
      </p:grpSp>
      <p:grpSp>
        <p:nvGrpSpPr>
          <p:cNvPr name="Group 7" id="7"/>
          <p:cNvGrpSpPr/>
          <p:nvPr/>
        </p:nvGrpSpPr>
        <p:grpSpPr>
          <a:xfrm rot="-10800000">
            <a:off x="1793012" y="6914378"/>
            <a:ext cx="341236" cy="295542"/>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9" id="9"/>
          <p:cNvGrpSpPr/>
          <p:nvPr/>
        </p:nvGrpSpPr>
        <p:grpSpPr>
          <a:xfrm rot="0">
            <a:off x="2464097" y="6914378"/>
            <a:ext cx="5714493" cy="2247900"/>
            <a:chOff x="0" y="0"/>
            <a:chExt cx="7619324" cy="2997200"/>
          </a:xfrm>
        </p:grpSpPr>
        <p:sp>
          <p:nvSpPr>
            <p:cNvPr name="TextBox 10" id="10"/>
            <p:cNvSpPr txBox="true"/>
            <p:nvPr/>
          </p:nvSpPr>
          <p:spPr>
            <a:xfrm rot="0">
              <a:off x="0" y="898525"/>
              <a:ext cx="7619324"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 Efficiently handle user profiles, roles, and permissions for seamless access control.</a:t>
              </a:r>
            </a:p>
          </p:txBody>
        </p:sp>
        <p:sp>
          <p:nvSpPr>
            <p:cNvPr name="TextBox 11" id="11"/>
            <p:cNvSpPr txBox="true"/>
            <p:nvPr/>
          </p:nvSpPr>
          <p:spPr>
            <a:xfrm rot="0">
              <a:off x="0" y="-9525"/>
              <a:ext cx="7619324"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User Management</a:t>
              </a:r>
            </a:p>
          </p:txBody>
        </p:sp>
      </p:grpSp>
      <p:grpSp>
        <p:nvGrpSpPr>
          <p:cNvPr name="Group 12" id="12"/>
          <p:cNvGrpSpPr/>
          <p:nvPr/>
        </p:nvGrpSpPr>
        <p:grpSpPr>
          <a:xfrm rot="0">
            <a:off x="680652" y="9515874"/>
            <a:ext cx="16926697" cy="1542251"/>
            <a:chOff x="0" y="0"/>
            <a:chExt cx="58960502" cy="5372100"/>
          </a:xfrm>
        </p:grpSpPr>
        <p:sp>
          <p:nvSpPr>
            <p:cNvPr name="Freeform 13" id="13"/>
            <p:cNvSpPr/>
            <p:nvPr/>
          </p:nvSpPr>
          <p:spPr>
            <a:xfrm flipH="false" flipV="false" rot="0">
              <a:off x="0" y="0"/>
              <a:ext cx="58960500" cy="5372100"/>
            </a:xfrm>
            <a:custGeom>
              <a:avLst/>
              <a:gdLst/>
              <a:ahLst/>
              <a:cxnLst/>
              <a:rect r="r" b="b" t="t" l="l"/>
              <a:pathLst>
                <a:path h="5372100" w="58960500">
                  <a:moveTo>
                    <a:pt x="57409829" y="0"/>
                  </a:moveTo>
                  <a:lnTo>
                    <a:pt x="1550670" y="0"/>
                  </a:lnTo>
                  <a:lnTo>
                    <a:pt x="0" y="2686050"/>
                  </a:lnTo>
                  <a:lnTo>
                    <a:pt x="1550670" y="5372100"/>
                  </a:lnTo>
                  <a:lnTo>
                    <a:pt x="57409829" y="5372100"/>
                  </a:lnTo>
                  <a:lnTo>
                    <a:pt x="58960500" y="2686050"/>
                  </a:lnTo>
                  <a:lnTo>
                    <a:pt x="57409829" y="0"/>
                  </a:lnTo>
                  <a:close/>
                </a:path>
              </a:pathLst>
            </a:custGeom>
            <a:solidFill>
              <a:srgbClr val="A066CB"/>
            </a:solidFill>
          </p:spPr>
        </p:sp>
      </p:grpSp>
      <p:grpSp>
        <p:nvGrpSpPr>
          <p:cNvPr name="Group 14" id="14"/>
          <p:cNvGrpSpPr/>
          <p:nvPr/>
        </p:nvGrpSpPr>
        <p:grpSpPr>
          <a:xfrm rot="-10800000">
            <a:off x="10045645" y="2010517"/>
            <a:ext cx="341236" cy="295542"/>
            <a:chOff x="0" y="0"/>
            <a:chExt cx="6202680" cy="5372100"/>
          </a:xfrm>
        </p:grpSpPr>
        <p:sp>
          <p:nvSpPr>
            <p:cNvPr name="Freeform 15" id="1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16" id="16"/>
          <p:cNvGrpSpPr/>
          <p:nvPr/>
        </p:nvGrpSpPr>
        <p:grpSpPr>
          <a:xfrm rot="0">
            <a:off x="10780495" y="1892990"/>
            <a:ext cx="5714493" cy="2247900"/>
            <a:chOff x="0" y="0"/>
            <a:chExt cx="7619324" cy="2997200"/>
          </a:xfrm>
        </p:grpSpPr>
        <p:sp>
          <p:nvSpPr>
            <p:cNvPr name="TextBox 17" id="17"/>
            <p:cNvSpPr txBox="true"/>
            <p:nvPr/>
          </p:nvSpPr>
          <p:spPr>
            <a:xfrm rot="0">
              <a:off x="0" y="898525"/>
              <a:ext cx="7619324"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Visualize AI predictions and results through interactive charts and graphs.</a:t>
              </a:r>
            </a:p>
          </p:txBody>
        </p:sp>
        <p:sp>
          <p:nvSpPr>
            <p:cNvPr name="TextBox 18" id="18"/>
            <p:cNvSpPr txBox="true"/>
            <p:nvPr/>
          </p:nvSpPr>
          <p:spPr>
            <a:xfrm rot="0">
              <a:off x="0" y="-9525"/>
              <a:ext cx="7619324"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Data Visualization</a:t>
              </a:r>
            </a:p>
          </p:txBody>
        </p:sp>
      </p:grpSp>
      <p:grpSp>
        <p:nvGrpSpPr>
          <p:cNvPr name="Group 19" id="19"/>
          <p:cNvGrpSpPr/>
          <p:nvPr/>
        </p:nvGrpSpPr>
        <p:grpSpPr>
          <a:xfrm rot="-10800000">
            <a:off x="10386881" y="7062149"/>
            <a:ext cx="341236" cy="295542"/>
            <a:chOff x="0" y="0"/>
            <a:chExt cx="6202680" cy="5372100"/>
          </a:xfrm>
        </p:grpSpPr>
        <p:sp>
          <p:nvSpPr>
            <p:cNvPr name="Freeform 20" id="20"/>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21" id="21"/>
          <p:cNvGrpSpPr/>
          <p:nvPr/>
        </p:nvGrpSpPr>
        <p:grpSpPr>
          <a:xfrm rot="0">
            <a:off x="11177147" y="7010400"/>
            <a:ext cx="5714493" cy="2247900"/>
            <a:chOff x="0" y="0"/>
            <a:chExt cx="7619324" cy="2997200"/>
          </a:xfrm>
        </p:grpSpPr>
        <p:sp>
          <p:nvSpPr>
            <p:cNvPr name="TextBox 22" id="22"/>
            <p:cNvSpPr txBox="true"/>
            <p:nvPr/>
          </p:nvSpPr>
          <p:spPr>
            <a:xfrm rot="0">
              <a:off x="0" y="898525"/>
              <a:ext cx="7619324"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Prioritize user experience with intuitive navigation and clear interfaces.</a:t>
              </a:r>
            </a:p>
          </p:txBody>
        </p:sp>
        <p:sp>
          <p:nvSpPr>
            <p:cNvPr name="TextBox 23" id="23"/>
            <p:cNvSpPr txBox="true"/>
            <p:nvPr/>
          </p:nvSpPr>
          <p:spPr>
            <a:xfrm rot="0">
              <a:off x="0" y="-9525"/>
              <a:ext cx="7619324"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User-friendly UX</a:t>
              </a:r>
            </a:p>
          </p:txBody>
        </p:sp>
      </p:grpSp>
      <p:sp>
        <p:nvSpPr>
          <p:cNvPr name="TextBox 24" id="24"/>
          <p:cNvSpPr txBox="true"/>
          <p:nvPr/>
        </p:nvSpPr>
        <p:spPr>
          <a:xfrm rot="0">
            <a:off x="5321344" y="468309"/>
            <a:ext cx="9448602" cy="866783"/>
          </a:xfrm>
          <a:prstGeom prst="rect">
            <a:avLst/>
          </a:prstGeom>
        </p:spPr>
        <p:txBody>
          <a:bodyPr anchor="t" rtlCol="false" tIns="0" lIns="0" bIns="0" rIns="0">
            <a:spAutoFit/>
          </a:bodyPr>
          <a:lstStyle/>
          <a:p>
            <a:pPr>
              <a:lnSpc>
                <a:spcPts val="6600"/>
              </a:lnSpc>
            </a:pPr>
            <a:r>
              <a:rPr lang="en-US" sz="6000">
                <a:solidFill>
                  <a:srgbClr val="1836B2"/>
                </a:solidFill>
                <a:latin typeface="Fira Sans Semi-Bold"/>
              </a:rPr>
              <a:t>Major Advantage</a:t>
            </a:r>
          </a:p>
        </p:txBody>
      </p:sp>
      <p:grpSp>
        <p:nvGrpSpPr>
          <p:cNvPr name="Group 25" id="25"/>
          <p:cNvGrpSpPr/>
          <p:nvPr/>
        </p:nvGrpSpPr>
        <p:grpSpPr>
          <a:xfrm rot="0">
            <a:off x="6569723" y="4666478"/>
            <a:ext cx="5714493" cy="2247900"/>
            <a:chOff x="0" y="0"/>
            <a:chExt cx="7619324" cy="2997200"/>
          </a:xfrm>
        </p:grpSpPr>
        <p:sp>
          <p:nvSpPr>
            <p:cNvPr name="TextBox 26" id="26"/>
            <p:cNvSpPr txBox="true"/>
            <p:nvPr/>
          </p:nvSpPr>
          <p:spPr>
            <a:xfrm rot="0">
              <a:off x="0" y="898525"/>
              <a:ext cx="7619324" cy="2098675"/>
            </a:xfrm>
            <a:prstGeom prst="rect">
              <a:avLst/>
            </a:prstGeom>
          </p:spPr>
          <p:txBody>
            <a:bodyPr anchor="t" rtlCol="false" tIns="0" lIns="0" bIns="0" rIns="0">
              <a:spAutoFit/>
            </a:bodyPr>
            <a:lstStyle/>
            <a:p>
              <a:pPr>
                <a:lnSpc>
                  <a:spcPts val="4200"/>
                </a:lnSpc>
              </a:pPr>
              <a:r>
                <a:rPr lang="en-US" sz="3000" spc="15">
                  <a:solidFill>
                    <a:srgbClr val="000000"/>
                  </a:solidFill>
                  <a:latin typeface="Fira Sans Light"/>
                </a:rPr>
                <a:t>Track AI model versions, configurations, and updates for effective management.</a:t>
              </a:r>
            </a:p>
          </p:txBody>
        </p:sp>
        <p:sp>
          <p:nvSpPr>
            <p:cNvPr name="TextBox 27" id="27"/>
            <p:cNvSpPr txBox="true"/>
            <p:nvPr/>
          </p:nvSpPr>
          <p:spPr>
            <a:xfrm rot="0">
              <a:off x="0" y="-9525"/>
              <a:ext cx="7619324" cy="7207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Ultra-Bold"/>
                </a:rPr>
                <a:t>Inventory Tracking</a:t>
              </a:r>
            </a:p>
          </p:txBody>
        </p:sp>
      </p:grpSp>
      <p:grpSp>
        <p:nvGrpSpPr>
          <p:cNvPr name="Group 28" id="28"/>
          <p:cNvGrpSpPr/>
          <p:nvPr/>
        </p:nvGrpSpPr>
        <p:grpSpPr>
          <a:xfrm rot="-10800000">
            <a:off x="6001029" y="4832179"/>
            <a:ext cx="359454" cy="311321"/>
            <a:chOff x="0" y="0"/>
            <a:chExt cx="6202680" cy="5372100"/>
          </a:xfrm>
        </p:grpSpPr>
        <p:sp>
          <p:nvSpPr>
            <p:cNvPr name="Freeform 29" id="2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053973" y="715443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6644386" y="1288547"/>
            <a:ext cx="10882254" cy="8255503"/>
          </a:xfrm>
          <a:custGeom>
            <a:avLst/>
            <a:gdLst/>
            <a:ahLst/>
            <a:cxnLst/>
            <a:rect r="r" b="b" t="t" l="l"/>
            <a:pathLst>
              <a:path h="8255503" w="10882254">
                <a:moveTo>
                  <a:pt x="0" y="0"/>
                </a:moveTo>
                <a:lnTo>
                  <a:pt x="10882254" y="0"/>
                </a:lnTo>
                <a:lnTo>
                  <a:pt x="10882254" y="8255503"/>
                </a:lnTo>
                <a:lnTo>
                  <a:pt x="0" y="8255503"/>
                </a:lnTo>
                <a:lnTo>
                  <a:pt x="0" y="0"/>
                </a:lnTo>
                <a:close/>
              </a:path>
            </a:pathLst>
          </a:custGeom>
          <a:blipFill>
            <a:blip r:embed="rId4"/>
            <a:stretch>
              <a:fillRect l="0" t="0" r="0" b="0"/>
            </a:stretch>
          </a:blipFill>
        </p:spPr>
      </p:sp>
      <p:sp>
        <p:nvSpPr>
          <p:cNvPr name="TextBox 4" id="4"/>
          <p:cNvSpPr txBox="true"/>
          <p:nvPr/>
        </p:nvSpPr>
        <p:spPr>
          <a:xfrm rot="0">
            <a:off x="1285582" y="1383797"/>
            <a:ext cx="6800745" cy="1422400"/>
          </a:xfrm>
          <a:prstGeom prst="rect">
            <a:avLst/>
          </a:prstGeom>
        </p:spPr>
        <p:txBody>
          <a:bodyPr anchor="t" rtlCol="false" tIns="0" lIns="0" bIns="0" rIns="0">
            <a:spAutoFit/>
          </a:bodyPr>
          <a:lstStyle/>
          <a:p>
            <a:pPr>
              <a:lnSpc>
                <a:spcPts val="10999"/>
              </a:lnSpc>
            </a:pPr>
            <a:r>
              <a:rPr lang="en-US" sz="9999">
                <a:solidFill>
                  <a:srgbClr val="1836B2"/>
                </a:solidFill>
                <a:latin typeface="Fira Sans Semi-Bold"/>
              </a:rPr>
              <a:t>Sales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053973" y="715443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7251859" y="1552981"/>
            <a:ext cx="10449859" cy="7991069"/>
          </a:xfrm>
          <a:custGeom>
            <a:avLst/>
            <a:gdLst/>
            <a:ahLst/>
            <a:cxnLst/>
            <a:rect r="r" b="b" t="t" l="l"/>
            <a:pathLst>
              <a:path h="7991069" w="10449859">
                <a:moveTo>
                  <a:pt x="0" y="0"/>
                </a:moveTo>
                <a:lnTo>
                  <a:pt x="10449859" y="0"/>
                </a:lnTo>
                <a:lnTo>
                  <a:pt x="10449859" y="7991069"/>
                </a:lnTo>
                <a:lnTo>
                  <a:pt x="0" y="7991069"/>
                </a:lnTo>
                <a:lnTo>
                  <a:pt x="0" y="0"/>
                </a:lnTo>
                <a:close/>
              </a:path>
            </a:pathLst>
          </a:custGeom>
          <a:blipFill>
            <a:blip r:embed="rId4"/>
            <a:stretch>
              <a:fillRect l="0" t="0" r="0" b="0"/>
            </a:stretch>
          </a:blipFill>
        </p:spPr>
      </p:sp>
      <p:sp>
        <p:nvSpPr>
          <p:cNvPr name="TextBox 4" id="4"/>
          <p:cNvSpPr txBox="true"/>
          <p:nvPr/>
        </p:nvSpPr>
        <p:spPr>
          <a:xfrm rot="0">
            <a:off x="393115" y="1648231"/>
            <a:ext cx="6800745" cy="1422400"/>
          </a:xfrm>
          <a:prstGeom prst="rect">
            <a:avLst/>
          </a:prstGeom>
        </p:spPr>
        <p:txBody>
          <a:bodyPr anchor="t" rtlCol="false" tIns="0" lIns="0" bIns="0" rIns="0">
            <a:spAutoFit/>
          </a:bodyPr>
          <a:lstStyle/>
          <a:p>
            <a:pPr>
              <a:lnSpc>
                <a:spcPts val="10999"/>
              </a:lnSpc>
            </a:pPr>
            <a:r>
              <a:rPr lang="en-US" sz="9999">
                <a:solidFill>
                  <a:srgbClr val="1836B2"/>
                </a:solidFill>
                <a:latin typeface="Fira Sans Semi-Bold"/>
              </a:rPr>
              <a:t>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053973" y="715443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7011713" y="1492743"/>
            <a:ext cx="10624668" cy="8051307"/>
          </a:xfrm>
          <a:custGeom>
            <a:avLst/>
            <a:gdLst/>
            <a:ahLst/>
            <a:cxnLst/>
            <a:rect r="r" b="b" t="t" l="l"/>
            <a:pathLst>
              <a:path h="8051307" w="10624668">
                <a:moveTo>
                  <a:pt x="0" y="0"/>
                </a:moveTo>
                <a:lnTo>
                  <a:pt x="10624668" y="0"/>
                </a:lnTo>
                <a:lnTo>
                  <a:pt x="10624668" y="8051307"/>
                </a:lnTo>
                <a:lnTo>
                  <a:pt x="0" y="8051307"/>
                </a:lnTo>
                <a:lnTo>
                  <a:pt x="0" y="0"/>
                </a:lnTo>
                <a:close/>
              </a:path>
            </a:pathLst>
          </a:custGeom>
          <a:blipFill>
            <a:blip r:embed="rId4"/>
            <a:stretch>
              <a:fillRect l="0" t="0" r="0" b="0"/>
            </a:stretch>
          </a:blipFill>
        </p:spPr>
      </p:sp>
      <p:sp>
        <p:nvSpPr>
          <p:cNvPr name="TextBox 4" id="4"/>
          <p:cNvSpPr txBox="true"/>
          <p:nvPr/>
        </p:nvSpPr>
        <p:spPr>
          <a:xfrm rot="0">
            <a:off x="1285582" y="1383797"/>
            <a:ext cx="6800745" cy="1422400"/>
          </a:xfrm>
          <a:prstGeom prst="rect">
            <a:avLst/>
          </a:prstGeom>
        </p:spPr>
        <p:txBody>
          <a:bodyPr anchor="t" rtlCol="false" tIns="0" lIns="0" bIns="0" rIns="0">
            <a:spAutoFit/>
          </a:bodyPr>
          <a:lstStyle/>
          <a:p>
            <a:pPr>
              <a:lnSpc>
                <a:spcPts val="10999"/>
              </a:lnSpc>
            </a:pPr>
            <a:r>
              <a:rPr lang="en-US" sz="9999">
                <a:solidFill>
                  <a:srgbClr val="1836B2"/>
                </a:solidFill>
                <a:latin typeface="Fira Sans Semi-Bold"/>
              </a:rPr>
              <a:t>Products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053973" y="7154437"/>
            <a:ext cx="8370405" cy="4779226"/>
          </a:xfrm>
          <a:custGeom>
            <a:avLst/>
            <a:gdLst/>
            <a:ahLst/>
            <a:cxnLst/>
            <a:rect r="r" b="b" t="t" l="l"/>
            <a:pathLst>
              <a:path h="4779226" w="8370405">
                <a:moveTo>
                  <a:pt x="8370405" y="0"/>
                </a:moveTo>
                <a:lnTo>
                  <a:pt x="0" y="0"/>
                </a:lnTo>
                <a:lnTo>
                  <a:pt x="0" y="4779226"/>
                </a:lnTo>
                <a:lnTo>
                  <a:pt x="8370405" y="4779226"/>
                </a:lnTo>
                <a:lnTo>
                  <a:pt x="8370405"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false" flipV="false" rot="0">
            <a:off x="7752657" y="1939893"/>
            <a:ext cx="9707618" cy="7318407"/>
          </a:xfrm>
          <a:custGeom>
            <a:avLst/>
            <a:gdLst/>
            <a:ahLst/>
            <a:cxnLst/>
            <a:rect r="r" b="b" t="t" l="l"/>
            <a:pathLst>
              <a:path h="7318407" w="9707618">
                <a:moveTo>
                  <a:pt x="0" y="0"/>
                </a:moveTo>
                <a:lnTo>
                  <a:pt x="9707618" y="0"/>
                </a:lnTo>
                <a:lnTo>
                  <a:pt x="9707618" y="7318407"/>
                </a:lnTo>
                <a:lnTo>
                  <a:pt x="0" y="7318407"/>
                </a:lnTo>
                <a:lnTo>
                  <a:pt x="0" y="0"/>
                </a:lnTo>
                <a:close/>
              </a:path>
            </a:pathLst>
          </a:custGeom>
          <a:blipFill>
            <a:blip r:embed="rId4"/>
            <a:stretch>
              <a:fillRect l="0" t="0" r="0" b="0"/>
            </a:stretch>
          </a:blipFill>
        </p:spPr>
      </p:sp>
      <p:sp>
        <p:nvSpPr>
          <p:cNvPr name="TextBox 4" id="4"/>
          <p:cNvSpPr txBox="true"/>
          <p:nvPr/>
        </p:nvSpPr>
        <p:spPr>
          <a:xfrm rot="0">
            <a:off x="591441" y="1562068"/>
            <a:ext cx="6800745" cy="1422400"/>
          </a:xfrm>
          <a:prstGeom prst="rect">
            <a:avLst/>
          </a:prstGeom>
        </p:spPr>
        <p:txBody>
          <a:bodyPr anchor="t" rtlCol="false" tIns="0" lIns="0" bIns="0" rIns="0">
            <a:spAutoFit/>
          </a:bodyPr>
          <a:lstStyle/>
          <a:p>
            <a:pPr>
              <a:lnSpc>
                <a:spcPts val="10999"/>
              </a:lnSpc>
            </a:pPr>
            <a:r>
              <a:rPr lang="en-US" sz="9999">
                <a:solidFill>
                  <a:srgbClr val="1836B2"/>
                </a:solidFill>
                <a:latin typeface="Fira Sans Semi-Bold"/>
              </a:rPr>
              <a:t>Warehouse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DAFrdgpN-nw</dc:identifier>
  <dcterms:modified xsi:type="dcterms:W3CDTF">2011-08-01T06:04:30Z</dcterms:modified>
  <cp:revision>1</cp:revision>
  <dc:title>Blue and Purple Casual Corporate App Development Startup Pitch Deck Presentation</dc:title>
</cp:coreProperties>
</file>